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embeddedFontLst>
    <p:embeddedFont>
      <p:font typeface="Helvetica Neue" panose="02000503000000020004" pitchFamily="2" charset="0"/>
      <p:regular r:id="rId11"/>
      <p:bold r:id="rId12"/>
      <p:italic r:id="rId13"/>
      <p:boldItalic r:id="rId1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8" roundtripDataSignature="AMtx7mieB/+SDmEtK0WvmJ+B3l4ekbKIo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88"/>
    <p:restoredTop sz="94667"/>
  </p:normalViewPr>
  <p:slideViewPr>
    <p:cSldViewPr snapToGrid="0">
      <p:cViewPr varScale="1">
        <p:scale>
          <a:sx n="90" d="100"/>
          <a:sy n="90" d="100"/>
        </p:scale>
        <p:origin x="240" y="3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customschemas.google.com/relationships/presentationmetadata" Target="meta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2" Type="http://schemas.openxmlformats.org/officeDocument/2006/relationships/slide" Target="slides/slide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A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4" name="Google Shape;22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1" name="Google Shape;23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8" name="Google Shape;23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4" name="Google Shape;24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0" name="Google Shape;25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8" name="Google Shape;25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8" name="Google Shape;27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26dfe691a2b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6" name="Google Shape;286;g26dfe691a2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Purple Background">
  <p:cSld name="Cover - Purple Background">
    <p:bg>
      <p:bgPr>
        <a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7467D">
              <a:alpha val="7764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10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" name="Google Shape;15;p10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" name="Google Shape;16;p10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Green">
  <p:cSld name="Split - Green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Google Shape;66;p19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7" name="Google Shape;67;p19"/>
          <p:cNvPicPr preferRelativeResize="0"/>
          <p:nvPr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19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200"/>
              <a:buNone/>
              <a:defRPr sz="3200" b="1">
                <a:solidFill>
                  <a:schemeClr val="accent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19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0" name="Google Shape;70;p19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Blue">
  <p:cSld name="Title &amp; Text - Blue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20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73" name="Google Shape;73;p20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rgbClr val="03679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74" name="Google Shape;74;p20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rgbClr val="03679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" name="Google Shape;75;p20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6" name="Google Shape;76;p20"/>
          <p:cNvSpPr txBox="1">
            <a:spLocks noGrp="1"/>
          </p:cNvSpPr>
          <p:nvPr>
            <p:ph type="body" idx="2"/>
          </p:nvPr>
        </p:nvSpPr>
        <p:spPr>
          <a:xfrm>
            <a:off x="656021" y="2614613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Teal">
  <p:cSld name="Title &amp; Text - Teal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1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79" name="Google Shape;79;p21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0" name="Google Shape;80;p21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5"/>
          </a:solidFill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p21"/>
          <p:cNvSpPr txBox="1">
            <a:spLocks noGrp="1"/>
          </p:cNvSpPr>
          <p:nvPr>
            <p:ph type="body" idx="1"/>
          </p:nvPr>
        </p:nvSpPr>
        <p:spPr>
          <a:xfrm>
            <a:off x="656022" y="1971676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" name="Google Shape;82;p21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Green">
  <p:cSld name="Title &amp; Text - Green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2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85" name="Google Shape;85;p22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6" name="Google Shape;86;p22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22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" name="Google Shape;88;p22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Blue">
  <p:cSld name="Title &amp; Text with Dots - Blue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oogle Shape;90;p23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91" name="Google Shape;91;p23"/>
            <p:cNvPicPr preferRelativeResize="0"/>
            <p:nvPr/>
          </p:nvPicPr>
          <p:blipFill rotWithShape="1">
            <a:blip r:embed="rId2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2" name="Google Shape;92;p23"/>
            <p:cNvPicPr preferRelativeResize="0"/>
            <p:nvPr/>
          </p:nvPicPr>
          <p:blipFill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3" name="Google Shape;93;p23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23"/>
          <p:cNvSpPr txBox="1">
            <a:spLocks noGrp="1"/>
          </p:cNvSpPr>
          <p:nvPr>
            <p:ph type="body" idx="1"/>
          </p:nvPr>
        </p:nvSpPr>
        <p:spPr>
          <a:xfrm>
            <a:off x="656023" y="1690688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5" name="Google Shape;95;p23"/>
          <p:cNvSpPr txBox="1">
            <a:spLocks noGrp="1"/>
          </p:cNvSpPr>
          <p:nvPr>
            <p:ph type="body" idx="2"/>
          </p:nvPr>
        </p:nvSpPr>
        <p:spPr>
          <a:xfrm>
            <a:off x="656022" y="2333626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Purple">
  <p:cSld name="Title &amp; Text with Dots - Purple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Google Shape;97;p24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98" name="Google Shape;98;p24"/>
            <p:cNvPicPr preferRelativeResize="0"/>
            <p:nvPr/>
          </p:nvPicPr>
          <p:blipFill rotWithShape="1">
            <a:blip r:embed="rId2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9" name="Google Shape;99;p24"/>
            <p:cNvPicPr preferRelativeResize="0"/>
            <p:nvPr/>
          </p:nvPicPr>
          <p:blipFill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0" name="Google Shape;100;p24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4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2" name="Google Shape;102;p24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Teal">
  <p:cSld name="Title &amp; Text with Dots - Teal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5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25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6" name="Google Shape;106;p25"/>
          <p:cNvSpPr txBox="1">
            <a:spLocks noGrp="1"/>
          </p:cNvSpPr>
          <p:nvPr>
            <p:ph type="body" idx="2"/>
          </p:nvPr>
        </p:nvSpPr>
        <p:spPr>
          <a:xfrm>
            <a:off x="656021" y="2333624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107" name="Google Shape;107;p25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08" name="Google Shape;108;p25"/>
            <p:cNvPicPr preferRelativeResize="0"/>
            <p:nvPr/>
          </p:nvPicPr>
          <p:blipFill rotWithShape="1">
            <a:blip r:embed="rId2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9" name="Google Shape;109;p25"/>
            <p:cNvPicPr preferRelativeResize="0"/>
            <p:nvPr/>
          </p:nvPicPr>
          <p:blipFill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- Green">
  <p:cSld name="Title &amp; Text with Dots- Green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Google Shape;111;p26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12" name="Google Shape;112;p26"/>
            <p:cNvPicPr preferRelativeResize="0"/>
            <p:nvPr/>
          </p:nvPicPr>
          <p:blipFill rotWithShape="1">
            <a:blip r:embed="rId2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3" name="Google Shape;113;p26"/>
            <p:cNvPicPr preferRelativeResize="0"/>
            <p:nvPr/>
          </p:nvPicPr>
          <p:blipFill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4" name="Google Shape;114;p26"/>
          <p:cNvSpPr txBox="1">
            <a:spLocks noGrp="1"/>
          </p:cNvSpPr>
          <p:nvPr>
            <p:ph type="title"/>
          </p:nvPr>
        </p:nvSpPr>
        <p:spPr>
          <a:xfrm>
            <a:off x="656022" y="365125"/>
            <a:ext cx="1082001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6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6" name="Google Shape;116;p26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Blue">
  <p:cSld name="Image &amp; Text - Blue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7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Helvetica Neue"/>
              <a:buNone/>
              <a:defRPr sz="32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19" name="Google Shape;119;p27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0" name="Google Shape;120;p27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27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22" name="Google Shape;122;p27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Purple">
  <p:cSld name="Image &amp; Text - Purple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8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Helvetica Neue"/>
              <a:buNone/>
              <a:defRPr sz="32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25" name="Google Shape;125;p28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6" name="Google Shape;126;p28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1"/>
          </a:solidFill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28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28" name="Google Shape;128;p28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Purple">
  <p:cSld name="Title &amp; Text - Purpl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1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9" name="Google Shape;19;p11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0" name="Google Shape;20;p11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11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" name="Google Shape;22;p11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Teal">
  <p:cSld name="Image &amp; Text - Teal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9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Helvetica Neue"/>
              <a:buNone/>
              <a:defRPr sz="32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31" name="Google Shape;131;p29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2" name="Google Shape;132;p29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6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29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34" name="Google Shape;134;p29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Green">
  <p:cSld name="Image &amp; Text - Green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0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Helvetica Neue"/>
              <a:buNone/>
              <a:defRPr sz="32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37" name="Google Shape;137;p30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8" name="Google Shape;138;p30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30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40" name="Google Shape;140;p30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Blue">
  <p:cSld name="Title &amp; Two Column - Blue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31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rgbClr val="016794"/>
          </a:solidFill>
          <a:ln w="12700" cap="flat" cmpd="sng">
            <a:solidFill>
              <a:srgbClr val="01476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43" name="Google Shape;143;p31"/>
          <p:cNvGrpSpPr/>
          <p:nvPr/>
        </p:nvGrpSpPr>
        <p:grpSpPr>
          <a:xfrm>
            <a:off x="-208788" y="0"/>
            <a:ext cx="12609575" cy="2174490"/>
            <a:chOff x="-1" y="5043119"/>
            <a:chExt cx="12192000" cy="1814883"/>
          </a:xfrm>
        </p:grpSpPr>
        <p:pic>
          <p:nvPicPr>
            <p:cNvPr id="144" name="Google Shape;144;p31"/>
            <p:cNvPicPr preferRelativeResize="0"/>
            <p:nvPr/>
          </p:nvPicPr>
          <p:blipFill rotWithShape="1">
            <a:blip r:embed="rId2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5" name="Google Shape;145;p31"/>
            <p:cNvPicPr preferRelativeResize="0"/>
            <p:nvPr/>
          </p:nvPicPr>
          <p:blipFill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46" name="Google Shape;146;p31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7" name="Google Shape;147;p31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p31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9" name="Google Shape;149;p31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0" name="Google Shape;150;p31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1" name="Google Shape;151;p31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2" name="Google Shape;152;p31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3" name="Google Shape;153;p31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Purple">
  <p:cSld name="Title &amp; Two Column - Purple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32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56" name="Google Shape;156;p32"/>
          <p:cNvGrpSpPr/>
          <p:nvPr/>
        </p:nvGrpSpPr>
        <p:grpSpPr>
          <a:xfrm>
            <a:off x="-208788" y="0"/>
            <a:ext cx="12609575" cy="2174490"/>
            <a:chOff x="-1" y="5043119"/>
            <a:chExt cx="12192000" cy="1814883"/>
          </a:xfrm>
        </p:grpSpPr>
        <p:pic>
          <p:nvPicPr>
            <p:cNvPr id="157" name="Google Shape;157;p32"/>
            <p:cNvPicPr preferRelativeResize="0"/>
            <p:nvPr/>
          </p:nvPicPr>
          <p:blipFill rotWithShape="1">
            <a:blip r:embed="rId2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8" name="Google Shape;158;p32"/>
            <p:cNvPicPr preferRelativeResize="0"/>
            <p:nvPr/>
          </p:nvPicPr>
          <p:blipFill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59" name="Google Shape;159;p32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0" name="Google Shape;160;p32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1" name="Google Shape;161;p32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2" name="Google Shape;162;p32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3" name="Google Shape;163;p32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4" name="Google Shape;164;p32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5" name="Google Shape;165;p32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6" name="Google Shape;166;p32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Teal">
  <p:cSld name="Title &amp; Two Column - Teal"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33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9" name="Google Shape;169;p33"/>
          <p:cNvGrpSpPr/>
          <p:nvPr/>
        </p:nvGrpSpPr>
        <p:grpSpPr>
          <a:xfrm>
            <a:off x="-208788" y="0"/>
            <a:ext cx="12609575" cy="2174490"/>
            <a:chOff x="-1" y="5043119"/>
            <a:chExt cx="12192000" cy="1814883"/>
          </a:xfrm>
        </p:grpSpPr>
        <p:pic>
          <p:nvPicPr>
            <p:cNvPr id="170" name="Google Shape;170;p33"/>
            <p:cNvPicPr preferRelativeResize="0"/>
            <p:nvPr/>
          </p:nvPicPr>
          <p:blipFill rotWithShape="1">
            <a:blip r:embed="rId2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1" name="Google Shape;171;p33"/>
            <p:cNvPicPr preferRelativeResize="0"/>
            <p:nvPr/>
          </p:nvPicPr>
          <p:blipFill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72" name="Google Shape;172;p33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73" name="Google Shape;173;p33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4" name="Google Shape;174;p33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5" name="Google Shape;175;p33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6" name="Google Shape;176;p33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7" name="Google Shape;177;p33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8" name="Google Shape;178;p33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9" name="Google Shape;179;p33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Green">
  <p:cSld name="Title &amp; Two Column - Green"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4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82" name="Google Shape;182;p34"/>
          <p:cNvGrpSpPr/>
          <p:nvPr/>
        </p:nvGrpSpPr>
        <p:grpSpPr>
          <a:xfrm>
            <a:off x="-208788" y="0"/>
            <a:ext cx="12609575" cy="2174490"/>
            <a:chOff x="-1" y="5043119"/>
            <a:chExt cx="12192000" cy="1814883"/>
          </a:xfrm>
        </p:grpSpPr>
        <p:pic>
          <p:nvPicPr>
            <p:cNvPr id="183" name="Google Shape;183;p34"/>
            <p:cNvPicPr preferRelativeResize="0"/>
            <p:nvPr/>
          </p:nvPicPr>
          <p:blipFill rotWithShape="1">
            <a:blip r:embed="rId2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4" name="Google Shape;184;p34"/>
            <p:cNvPicPr preferRelativeResize="0"/>
            <p:nvPr/>
          </p:nvPicPr>
          <p:blipFill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85" name="Google Shape;185;p34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86" name="Google Shape;186;p34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7" name="Google Shape;187;p34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8" name="Google Shape;188;p34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9" name="Google Shape;189;p34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0" name="Google Shape;190;p34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1" name="Google Shape;191;p34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2" name="Google Shape;192;p34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Blue">
  <p:cSld name="Title on Colored Background - Blue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5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35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35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7" name="Google Shape;197;p35"/>
          <p:cNvPicPr preferRelativeResize="0"/>
          <p:nvPr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35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9" name="Google Shape;199;p35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Purple">
  <p:cSld name="Title on Colored Background - Purple"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6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Google Shape;202;p36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36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4" name="Google Shape;204;p36"/>
          <p:cNvPicPr preferRelativeResize="0"/>
          <p:nvPr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36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6" name="Google Shape;206;p36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Teal">
  <p:cSld name="Title on Colored Background - Teal"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7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" name="Google Shape;209;p37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37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1" name="Google Shape;211;p37"/>
          <p:cNvPicPr preferRelativeResize="0"/>
          <p:nvPr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37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3" name="Google Shape;213;p37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Green">
  <p:cSld name="Title on Colored Background - Green"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8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38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38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8" name="Google Shape;218;p38"/>
          <p:cNvPicPr preferRelativeResize="0"/>
          <p:nvPr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38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0" name="Google Shape;220;p38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Blue Background">
  <p:cSld name="Cover - Blue Background">
    <p:bg>
      <p:bgPr>
        <a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26794">
              <a:alpha val="7490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25;p12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12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" name="Google Shape;27;p12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Teal Background">
  <p:cSld name="Cover - Teal Background">
    <p:bg>
      <p:bgPr>
        <a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5B2B4">
              <a:alpha val="7764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Google Shape;30;p13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13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3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Green Background">
  <p:cSld name="Cover - Green Background">
    <p:bg>
      <p:bgPr>
        <a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5CD7A">
              <a:alpha val="7294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p14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4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4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5"/>
          <p:cNvSpPr txBox="1">
            <a:spLocks noGrp="1"/>
          </p:cNvSpPr>
          <p:nvPr>
            <p:ph type="title"/>
          </p:nvPr>
        </p:nvSpPr>
        <p:spPr>
          <a:xfrm>
            <a:off x="6712238" y="4570639"/>
            <a:ext cx="488921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5E79"/>
              </a:buClr>
              <a:buSzPts val="4000"/>
              <a:buFont typeface="Helvetica Neue"/>
              <a:buNone/>
              <a:defRPr sz="4000" b="1">
                <a:solidFill>
                  <a:srgbClr val="405E7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40" name="Google Shape;40;p15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>
            <a:off x="0" y="14990"/>
            <a:ext cx="4242216" cy="68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1" name="Google Shape;41;p15"/>
          <p:cNvCxnSpPr/>
          <p:nvPr/>
        </p:nvCxnSpPr>
        <p:spPr>
          <a:xfrm>
            <a:off x="4737140" y="6016980"/>
            <a:ext cx="7454860" cy="0"/>
          </a:xfrm>
          <a:prstGeom prst="straightConnector1">
            <a:avLst/>
          </a:prstGeom>
          <a:noFill/>
          <a:ln w="9525" cap="flat" cmpd="sng">
            <a:solidFill>
              <a:srgbClr val="405E79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42" name="Google Shape;42;p15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03790" y="3746756"/>
            <a:ext cx="1956048" cy="20286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Blue">
  <p:cSld name="Split - Blu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Google Shape;45;p16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" name="Google Shape;46;p16"/>
          <p:cNvPicPr preferRelativeResize="0"/>
          <p:nvPr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16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16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16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Purple">
  <p:cSld name="Split - Purple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Google Shape;52;p17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3" name="Google Shape;53;p17"/>
          <p:cNvPicPr preferRelativeResize="0"/>
          <p:nvPr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17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17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" name="Google Shape;56;p17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Teal">
  <p:cSld name="Split - Teal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Google Shape;59;p18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0" name="Google Shape;60;p18"/>
          <p:cNvPicPr preferRelativeResize="0"/>
          <p:nvPr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8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3200"/>
              <a:buNone/>
              <a:defRPr sz="3200" b="1">
                <a:solidFill>
                  <a:schemeClr val="accent6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" name="Google Shape;62;p18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" name="Google Shape;63;p18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sz="4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paor.net/resources/child-protection-rapid-assessment-toolkit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hyperlink" Target="https://alliancecpha.org/sites/default/files/technical/attachments/cpra_toolkit_review_final_0.pd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"/>
          <p:cNvSpPr txBox="1">
            <a:spLocks noGrp="1"/>
          </p:cNvSpPr>
          <p:nvPr>
            <p:ph type="body" idx="1"/>
          </p:nvPr>
        </p:nvSpPr>
        <p:spPr>
          <a:xfrm>
            <a:off x="593075" y="1304294"/>
            <a:ext cx="11005849" cy="10410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108108"/>
              <a:buNone/>
            </a:pPr>
            <a:r>
              <a:rPr lang="es-ES_tradnl" dirty="0"/>
              <a:t>Módulo 2.2 – Evaluación de la Separación y Riesgo de Separación</a:t>
            </a:r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108108"/>
              <a:buNone/>
            </a:pPr>
            <a:endParaRPr lang="es-ES_tradnl" dirty="0"/>
          </a:p>
        </p:txBody>
      </p:sp>
      <p:sp>
        <p:nvSpPr>
          <p:cNvPr id="227" name="Google Shape;227;p1"/>
          <p:cNvSpPr txBox="1">
            <a:spLocks noGrp="1"/>
          </p:cNvSpPr>
          <p:nvPr>
            <p:ph type="body" idx="2"/>
          </p:nvPr>
        </p:nvSpPr>
        <p:spPr>
          <a:xfrm>
            <a:off x="1820289" y="2941186"/>
            <a:ext cx="8766900" cy="3446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r>
              <a:rPr lang="es-ES_tradnl" sz="2000" b="1" dirty="0"/>
              <a:t>Al final de la sesión los participantes podrán:</a:t>
            </a:r>
            <a:endParaRPr lang="es-ES_tradnl" dirty="0"/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Font typeface="Arial"/>
              <a:buChar char="•"/>
            </a:pPr>
            <a:r>
              <a:rPr lang="es-ES_tradnl" sz="2000" dirty="0"/>
              <a:t>Explicar la importancia de mapear la capacidad local y nacional, incluyendo las capacidades de las poblaciones refugiadas en contextos de refugio, para responder a la prevención de la niñez no acompañada y separada y detectar vacíos críticos en los servicios de respuesta.</a:t>
            </a:r>
            <a:endParaRPr lang="es-ES_tradnl" dirty="0"/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Font typeface="Arial"/>
              <a:buChar char="•"/>
            </a:pPr>
            <a:r>
              <a:rPr lang="es-ES_tradnl" sz="2000" dirty="0"/>
              <a:t>Describir el rol de la Evaluación Rápida de niñez no acompañada y separada.</a:t>
            </a:r>
            <a:endParaRPr lang="es-ES_tradnl" dirty="0"/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Font typeface="Arial"/>
              <a:buChar char="•"/>
            </a:pPr>
            <a:r>
              <a:rPr lang="es-ES_tradnl" sz="2000" dirty="0"/>
              <a:t>Elaborar preguntas para Informantes Clave que permitan evaluar la separación y utilizarlas en una Evaluación Rápida.</a:t>
            </a:r>
            <a:endParaRPr lang="es-ES_tradnl" dirty="0"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endParaRPr lang="es-ES_tradnl" sz="2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D128E3D-EAD8-7DB5-1A75-B32D2075AA8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9246" y="0"/>
            <a:ext cx="3075885" cy="116831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3"/>
          <p:cNvSpPr/>
          <p:nvPr/>
        </p:nvSpPr>
        <p:spPr>
          <a:xfrm>
            <a:off x="634339" y="2195254"/>
            <a:ext cx="10253032" cy="7293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lang="es-ES_tradnl"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lang="es-ES_tradnl"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4" name="Google Shape;234;p3"/>
          <p:cNvSpPr txBox="1"/>
          <p:nvPr/>
        </p:nvSpPr>
        <p:spPr>
          <a:xfrm>
            <a:off x="634339" y="957877"/>
            <a:ext cx="80460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s-ES_tradnl" sz="2800" b="1" i="0" u="none" strike="noStrike" cap="none" dirty="0">
                <a:solidFill>
                  <a:srgbClr val="993366"/>
                </a:solidFill>
                <a:latin typeface="Arial"/>
                <a:ea typeface="Arial"/>
                <a:cs typeface="Arial"/>
                <a:sym typeface="Arial"/>
              </a:rPr>
              <a:t>Evaluación Rápida de Protección </a:t>
            </a:r>
            <a:r>
              <a:rPr lang="es-ES_tradnl" sz="2800" b="1" dirty="0">
                <a:solidFill>
                  <a:srgbClr val="993366"/>
                </a:solidFill>
              </a:rPr>
              <a:t>de la Niñez</a:t>
            </a:r>
            <a:endParaRPr lang="es-ES_tradnl" sz="2800" b="1" i="0" u="none" strike="noStrike" cap="none" dirty="0">
              <a:solidFill>
                <a:srgbClr val="99336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" name="Google Shape;235;p3"/>
          <p:cNvSpPr txBox="1"/>
          <p:nvPr/>
        </p:nvSpPr>
        <p:spPr>
          <a:xfrm>
            <a:off x="634339" y="1939668"/>
            <a:ext cx="10908900" cy="4493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2600" b="1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Objetivo</a:t>
            </a:r>
            <a:endParaRPr lang="es-ES_tradnl" sz="26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26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Dar una indicación del alcance de las necesidades urgentes relacionadas con la protección infantil (en este caso </a:t>
            </a:r>
            <a:r>
              <a:rPr lang="es-ES_tradnl" sz="2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niñez no acompañada y separada</a:t>
            </a:r>
            <a:r>
              <a:rPr lang="es-ES_tradnl" sz="26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) entre la población afectada en el contexto inmediato posterior a la emergencia.</a:t>
            </a:r>
            <a:endParaRPr lang="es-ES_tradnl" sz="2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s-ES_tradnl" sz="2600" b="0" i="0" u="none" strike="noStrike" cap="none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26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Más útil en situaciones en las que se requiere una respuesta rápida, por ejemplo, tras una emergencia de inicio súbito.</a:t>
            </a:r>
            <a:endParaRPr lang="es-ES_tradnl" sz="2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s-ES_tradnl" sz="2600" b="0" i="0" u="none" strike="noStrike" cap="none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2600" b="1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Limitaciones</a:t>
            </a:r>
            <a:r>
              <a:rPr lang="es-ES_tradnl" sz="26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: </a:t>
            </a:r>
            <a:endParaRPr lang="es-ES_tradnl" sz="2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26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no reemplaza una evaluación más completa ni los esfuerzos continuos para establecer mecanismos más sólidos de recolección de datos.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4"/>
          <p:cNvSpPr txBox="1">
            <a:spLocks noGrp="1"/>
          </p:cNvSpPr>
          <p:nvPr>
            <p:ph type="body" idx="2"/>
          </p:nvPr>
        </p:nvSpPr>
        <p:spPr>
          <a:xfrm>
            <a:off x="506776" y="1768402"/>
            <a:ext cx="11247300" cy="4524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28600" lvl="0" indent="-2286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s-ES_tradnl" sz="2400" dirty="0">
                <a:latin typeface="Calibri"/>
                <a:ea typeface="Calibri"/>
                <a:cs typeface="Calibri"/>
                <a:sym typeface="Calibri"/>
              </a:rPr>
              <a:t>La evaluación de niñez no acompañada y separada debe realizarse lo antes posible</a:t>
            </a:r>
            <a:endParaRPr lang="es-ES_tradnl" sz="2400" dirty="0"/>
          </a:p>
          <a:p>
            <a:pPr marL="228600" lvl="0" indent="-2286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s-ES_tradnl" sz="2400" dirty="0">
                <a:latin typeface="Calibri"/>
                <a:ea typeface="Calibri"/>
                <a:cs typeface="Calibri"/>
                <a:sym typeface="Calibri"/>
              </a:rPr>
              <a:t>Participación activa de las comunidades, incluyendo a los niños y niñas.</a:t>
            </a:r>
          </a:p>
          <a:p>
            <a:pPr marL="228600" lvl="0" indent="-2286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s-ES_tradnl" sz="2400" dirty="0">
                <a:latin typeface="Calibri"/>
                <a:ea typeface="Calibri"/>
                <a:cs typeface="Calibri"/>
                <a:sym typeface="Calibri"/>
              </a:rPr>
              <a:t>Las cifras probablemente sean más altas que las identificadas en la evaluación rápida inicial o las indicadas en las estadísticas de registro poblacional.</a:t>
            </a:r>
            <a:endParaRPr lang="es-ES_tradnl" sz="2400" dirty="0"/>
          </a:p>
          <a:p>
            <a:pPr marL="228600" lvl="0" indent="-2286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s-ES_tradnl" sz="2400" dirty="0">
                <a:latin typeface="Calibri"/>
                <a:ea typeface="Calibri"/>
                <a:cs typeface="Calibri"/>
                <a:sym typeface="Calibri"/>
              </a:rPr>
              <a:t>Puede ser difícil establecer la magnitud de la separación debido a la migración mixta o problemas complejos y múltiples, incluyendo separaciones preexistentes.</a:t>
            </a:r>
          </a:p>
          <a:p>
            <a:pPr marL="228600" lvl="0" indent="-2286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s-ES_tradnl" sz="2400" dirty="0">
                <a:latin typeface="Calibri"/>
                <a:ea typeface="Calibri"/>
                <a:cs typeface="Calibri"/>
                <a:sym typeface="Calibri"/>
              </a:rPr>
              <a:t>Causas y tipos de separación</a:t>
            </a:r>
          </a:p>
          <a:p>
            <a:pPr marL="228600" lvl="0" indent="-2286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s-ES_tradnl" sz="2400" dirty="0">
                <a:latin typeface="Calibri"/>
                <a:ea typeface="Calibri"/>
                <a:cs typeface="Calibri"/>
                <a:sym typeface="Calibri"/>
              </a:rPr>
              <a:t>Utilizar una variedad de metodologías en distintos lugares.</a:t>
            </a:r>
          </a:p>
        </p:txBody>
      </p:sp>
      <p:sp>
        <p:nvSpPr>
          <p:cNvPr id="241" name="Google Shape;241;p4"/>
          <p:cNvSpPr txBox="1"/>
          <p:nvPr/>
        </p:nvSpPr>
        <p:spPr>
          <a:xfrm>
            <a:off x="645795" y="942492"/>
            <a:ext cx="10969261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s-ES_tradnl" sz="2800" b="1" i="0" u="none" strike="noStrike" cap="none" dirty="0">
                <a:solidFill>
                  <a:schemeClr val="accent3"/>
                </a:solidFill>
                <a:latin typeface="+mj-lt"/>
                <a:ea typeface="Calibri"/>
                <a:cs typeface="Calibri"/>
                <a:sym typeface="Calibri"/>
              </a:rPr>
              <a:t>Evaluación Rápida de la Separación Familiar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5"/>
          <p:cNvSpPr txBox="1"/>
          <p:nvPr/>
        </p:nvSpPr>
        <p:spPr>
          <a:xfrm>
            <a:off x="963979" y="1943554"/>
            <a:ext cx="9814800" cy="4524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Char char="•"/>
            </a:pPr>
            <a:r>
              <a:rPr lang="es-ES_tradnl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El Interés Superior del Niño/niña.</a:t>
            </a:r>
            <a:endParaRPr lang="es-ES_tradnl" dirty="0"/>
          </a:p>
          <a:p>
            <a:pPr marL="342900" marR="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Char char="•"/>
            </a:pPr>
            <a:r>
              <a:rPr lang="es-ES_tradnl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 causar daño.</a:t>
            </a:r>
            <a:endParaRPr lang="es-ES_tradnl" dirty="0"/>
          </a:p>
          <a:p>
            <a:pPr marL="342900" marR="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Char char="•"/>
            </a:pPr>
            <a:r>
              <a:rPr lang="es-ES_tradnl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Reconocimiento de las capacidades de los niños, niñas y las comunidades.</a:t>
            </a:r>
            <a:endParaRPr lang="es-ES_tradnl" dirty="0"/>
          </a:p>
          <a:p>
            <a:pPr marL="342900" marR="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Char char="•"/>
            </a:pPr>
            <a:r>
              <a:rPr lang="es-ES_tradnl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Consideración de la información ya disponible.</a:t>
            </a:r>
            <a:endParaRPr lang="es-ES_tradnl" dirty="0"/>
          </a:p>
          <a:p>
            <a:pPr marL="342900" marR="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Char char="•"/>
            </a:pPr>
            <a:r>
              <a:rPr lang="es-ES_tradnl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 obstaculizar la acción urgente.</a:t>
            </a:r>
            <a:endParaRPr lang="es-ES_tradnl" dirty="0"/>
          </a:p>
          <a:p>
            <a:pPr marL="342900" marR="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Char char="•"/>
            </a:pPr>
            <a:r>
              <a:rPr lang="es-ES_tradnl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Confidencialidad de la información y consentimiento informado.</a:t>
            </a:r>
            <a:endParaRPr lang="es-ES_tradnl" dirty="0"/>
          </a:p>
          <a:p>
            <a:pPr marL="342900" marR="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Char char="•"/>
            </a:pPr>
            <a:r>
              <a:rPr lang="es-ES_tradnl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Compromiso de actuar una vez disponibles los resultados de la Evaluación Rápida de Protección Infantil (CPRA).</a:t>
            </a:r>
            <a:endParaRPr lang="es-ES_tradnl" sz="14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p5"/>
          <p:cNvSpPr txBox="1"/>
          <p:nvPr/>
        </p:nvSpPr>
        <p:spPr>
          <a:xfrm>
            <a:off x="618560" y="857942"/>
            <a:ext cx="981480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s-ES_tradnl" sz="3200" b="1" i="0" u="none" strike="noStrike" cap="none" dirty="0">
                <a:solidFill>
                  <a:srgbClr val="97467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Principios rectores / Consideraciones éticas</a:t>
            </a:r>
            <a:endParaRPr lang="es-ES_tradnl"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6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020339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Helvetica Neue"/>
              <a:buNone/>
            </a:pPr>
            <a:r>
              <a:rPr lang="es-ES_tradnl" sz="2800" dirty="0"/>
              <a:t>Actividad 1: Comunicar los Objetivos de una Evaluación</a:t>
            </a:r>
            <a:endParaRPr lang="es-ES_tradnl" sz="2800" dirty="0">
              <a:solidFill>
                <a:srgbClr val="7030A0"/>
              </a:solidFill>
            </a:endParaRPr>
          </a:p>
        </p:txBody>
      </p:sp>
      <p:sp>
        <p:nvSpPr>
          <p:cNvPr id="253" name="Google Shape;253;p6"/>
          <p:cNvSpPr/>
          <p:nvPr/>
        </p:nvSpPr>
        <p:spPr>
          <a:xfrm>
            <a:off x="709423" y="1690688"/>
            <a:ext cx="9871270" cy="47704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</a:pPr>
            <a:r>
              <a:rPr lang="es-ES_tradnl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1. </a:t>
            </a:r>
            <a:r>
              <a:rPr lang="es-ES_tradnl" sz="2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 parejas, asignar roles:</a:t>
            </a:r>
            <a:endParaRPr lang="es-ES_tradnl" sz="2200" dirty="0"/>
          </a:p>
          <a:p>
            <a:pPr marL="114300" marR="0" lvl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</a:pPr>
            <a:r>
              <a:rPr lang="es-ES_tradnl" sz="2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a) </a:t>
            </a:r>
            <a:r>
              <a:rPr lang="es-ES_tradnl" sz="2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Una persona a punto de realizar una evaluación rápida de </a:t>
            </a:r>
            <a:r>
              <a:rPr lang="es-ES_tradnl" sz="2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niñez no acompañada y separada</a:t>
            </a:r>
            <a:r>
              <a:rPr lang="es-ES_tradnl" sz="2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s-ES_tradnl" sz="2200" dirty="0"/>
          </a:p>
          <a:p>
            <a:pPr marL="114300" marR="0" lvl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</a:pPr>
            <a:r>
              <a:rPr lang="es-ES_tradnl" sz="2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b) Un miembro/funcionario de la comunidad.</a:t>
            </a: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s-ES_tradnl" sz="2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2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 </a:t>
            </a:r>
            <a:r>
              <a:rPr lang="es-ES_tradnl" sz="2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Usar los estudios de caso para realizar una dramatización.</a:t>
            </a:r>
            <a:endParaRPr lang="es-ES_tradnl" sz="2200" dirty="0"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2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 el rol A, explicar las definiciones de niños y ni</a:t>
            </a:r>
            <a:r>
              <a:rPr lang="es-ES_tradnl" sz="2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ñas</a:t>
            </a:r>
            <a:r>
              <a:rPr lang="es-ES_tradnl" sz="2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no acompañados y separados y los objetivos de la evaluación.</a:t>
            </a:r>
            <a:endParaRPr lang="es-ES_tradnl" sz="2200" dirty="0"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s-ES_tradnl" sz="2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2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 </a:t>
            </a:r>
            <a:r>
              <a:rPr lang="es-ES_tradnl" sz="2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Luego se intercambian los roles utilizando el segundo estudio de caso.</a:t>
            </a:r>
            <a:endParaRPr lang="es-ES_tradnl" sz="2200" dirty="0"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s-ES_tradnl" sz="2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2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Retroalimentación</a:t>
            </a:r>
            <a:r>
              <a:rPr lang="es-ES_tradnl" sz="2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en plenaria y discusión sobre consejos útiles para asegurar que todos comprendan la terminología y los objetivos.</a:t>
            </a:r>
            <a:endParaRPr lang="es-ES_tradnl" sz="2200" b="0" i="0" u="none" strike="noStrike" cap="none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lang="es-ES_tradnl" sz="1800" b="0" i="0" u="none" strike="noStrike" cap="none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7"/>
          <p:cNvSpPr/>
          <p:nvPr/>
        </p:nvSpPr>
        <p:spPr>
          <a:xfrm>
            <a:off x="2094012" y="2057724"/>
            <a:ext cx="6120680" cy="1202432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 cap="flat" cmpd="sng">
            <a:solidFill>
              <a:srgbClr val="92D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720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s-ES_tradnl" sz="28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Herramientas de Ejemplo</a:t>
            </a:r>
          </a:p>
        </p:txBody>
      </p:sp>
      <p:sp>
        <p:nvSpPr>
          <p:cNvPr id="261" name="Google Shape;261;p7"/>
          <p:cNvSpPr/>
          <p:nvPr/>
        </p:nvSpPr>
        <p:spPr>
          <a:xfrm>
            <a:off x="2778088" y="3256561"/>
            <a:ext cx="228600" cy="3048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lang="es-ES_tradnl" sz="1800" b="0" i="0" u="none" strike="noStrike" cap="none" dirty="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62" name="Google Shape;262;p7"/>
          <p:cNvSpPr/>
          <p:nvPr/>
        </p:nvSpPr>
        <p:spPr>
          <a:xfrm>
            <a:off x="2313374" y="3708392"/>
            <a:ext cx="1152128" cy="2565027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es-ES_tradnl"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3" name="Google Shape;263;p7"/>
          <p:cNvSpPr txBox="1"/>
          <p:nvPr/>
        </p:nvSpPr>
        <p:spPr>
          <a:xfrm rot="-5400000">
            <a:off x="1663143" y="4471067"/>
            <a:ext cx="2452542" cy="103964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1440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ES_tradnl" sz="2000" b="1" i="0" u="none" strike="noStrike" cap="none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Revision</a:t>
            </a:r>
            <a:r>
              <a:rPr lang="es-ES_tradnl" sz="20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Documental</a:t>
            </a:r>
          </a:p>
        </p:txBody>
      </p:sp>
      <p:sp>
        <p:nvSpPr>
          <p:cNvPr id="264" name="Google Shape;264;p7"/>
          <p:cNvSpPr/>
          <p:nvPr/>
        </p:nvSpPr>
        <p:spPr>
          <a:xfrm>
            <a:off x="3930216" y="3260156"/>
            <a:ext cx="228600" cy="3048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lang="es-ES_tradnl" sz="1800" b="0" i="0" u="none" strike="noStrike" cap="none" dirty="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65" name="Google Shape;265;p7"/>
          <p:cNvSpPr/>
          <p:nvPr/>
        </p:nvSpPr>
        <p:spPr>
          <a:xfrm>
            <a:off x="3569681" y="3723019"/>
            <a:ext cx="957385" cy="2535772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es-ES_tradnl"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6" name="Google Shape;266;p7"/>
          <p:cNvSpPr txBox="1"/>
          <p:nvPr/>
        </p:nvSpPr>
        <p:spPr>
          <a:xfrm rot="-5400000">
            <a:off x="2827217" y="4558929"/>
            <a:ext cx="2442301" cy="86391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1440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ES_tradnl" sz="20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Observación directa</a:t>
            </a:r>
          </a:p>
        </p:txBody>
      </p:sp>
      <p:sp>
        <p:nvSpPr>
          <p:cNvPr id="267" name="Google Shape;267;p7"/>
          <p:cNvSpPr/>
          <p:nvPr/>
        </p:nvSpPr>
        <p:spPr>
          <a:xfrm>
            <a:off x="5154352" y="3269440"/>
            <a:ext cx="228600" cy="3048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lang="es-ES_tradnl" sz="1800" b="0" i="0" u="none" strike="noStrike" cap="none" dirty="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68" name="Google Shape;268;p7"/>
          <p:cNvSpPr/>
          <p:nvPr/>
        </p:nvSpPr>
        <p:spPr>
          <a:xfrm>
            <a:off x="4764596" y="3723019"/>
            <a:ext cx="1008112" cy="2570456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es-ES_tradnl"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9" name="Google Shape;269;p7"/>
          <p:cNvSpPr txBox="1"/>
          <p:nvPr/>
        </p:nvSpPr>
        <p:spPr>
          <a:xfrm rot="-5400000">
            <a:off x="4032615" y="4553384"/>
            <a:ext cx="2472032" cy="9096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1440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ES_tradnl" sz="20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Entrevista informantes clave</a:t>
            </a:r>
          </a:p>
        </p:txBody>
      </p:sp>
      <p:sp>
        <p:nvSpPr>
          <p:cNvPr id="270" name="Google Shape;270;p7"/>
          <p:cNvSpPr/>
          <p:nvPr/>
        </p:nvSpPr>
        <p:spPr>
          <a:xfrm>
            <a:off x="6270476" y="3260156"/>
            <a:ext cx="228600" cy="3048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lang="es-ES_tradnl" sz="1800" b="0" i="0" u="none" strike="noStrike" cap="none" dirty="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71" name="Google Shape;271;p7"/>
          <p:cNvSpPr/>
          <p:nvPr/>
        </p:nvSpPr>
        <p:spPr>
          <a:xfrm>
            <a:off x="5985830" y="3723019"/>
            <a:ext cx="1008112" cy="2543663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es-ES_tradnl"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2" name="Google Shape;272;p7"/>
          <p:cNvSpPr txBox="1"/>
          <p:nvPr/>
        </p:nvSpPr>
        <p:spPr>
          <a:xfrm rot="-5400000">
            <a:off x="5267261" y="4539987"/>
            <a:ext cx="2445239" cy="9096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1440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ES_tradnl" sz="20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Informe de Sitio</a:t>
            </a:r>
          </a:p>
        </p:txBody>
      </p:sp>
      <p:sp>
        <p:nvSpPr>
          <p:cNvPr id="273" name="Google Shape;273;p7"/>
          <p:cNvSpPr/>
          <p:nvPr/>
        </p:nvSpPr>
        <p:spPr>
          <a:xfrm>
            <a:off x="7572908" y="3260156"/>
            <a:ext cx="228600" cy="3048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lang="es-ES_tradnl" sz="1800" b="0" i="0" u="none" strike="noStrike" cap="none" dirty="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74" name="Google Shape;274;p7"/>
          <p:cNvSpPr/>
          <p:nvPr/>
        </p:nvSpPr>
        <p:spPr>
          <a:xfrm>
            <a:off x="7207064" y="3723019"/>
            <a:ext cx="1008111" cy="2533626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es-ES_tradnl"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" name="Google Shape;275;p7"/>
          <p:cNvSpPr txBox="1"/>
          <p:nvPr/>
        </p:nvSpPr>
        <p:spPr>
          <a:xfrm rot="-5400000">
            <a:off x="6493504" y="4534969"/>
            <a:ext cx="2435202" cy="9096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1440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ES_tradnl" sz="2000" b="1" i="0" u="none" strike="noStrike" cap="none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Fomato</a:t>
            </a:r>
            <a:r>
              <a:rPr lang="es-ES_tradnl" sz="20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Acción Urgente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8"/>
          <p:cNvSpPr txBox="1">
            <a:spLocks noGrp="1"/>
          </p:cNvSpPr>
          <p:nvPr>
            <p:ph type="title"/>
          </p:nvPr>
        </p:nvSpPr>
        <p:spPr>
          <a:xfrm>
            <a:off x="724473" y="598664"/>
            <a:ext cx="11195700" cy="8412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7467D"/>
              </a:buClr>
              <a:buSzPct val="100000"/>
              <a:buFont typeface="Helvetica Neue"/>
              <a:buNone/>
            </a:pPr>
            <a:r>
              <a:rPr lang="es-ES_tradnl" dirty="0">
                <a:solidFill>
                  <a:srgbClr val="97467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Actividad 2 – Elaborar Preguntas para Entrevistas a Informantes Clave</a:t>
            </a:r>
            <a:endParaRPr lang="es-ES_tradnl" dirty="0"/>
          </a:p>
        </p:txBody>
      </p:sp>
      <p:sp>
        <p:nvSpPr>
          <p:cNvPr id="281" name="Google Shape;281;p8"/>
          <p:cNvSpPr txBox="1"/>
          <p:nvPr/>
        </p:nvSpPr>
        <p:spPr>
          <a:xfrm>
            <a:off x="395536" y="163845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es-ES_tradnl" sz="2800" b="0" i="0" u="none" strike="noStrike" cap="none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82" name="Google Shape;282;p8" descr="Module 3 S2 Exercise 3 CPRA Rapid Assessment – Questions on UASC - Microsoft Word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89440" y="4350021"/>
            <a:ext cx="2944113" cy="2303439"/>
          </a:xfrm>
          <a:prstGeom prst="rect">
            <a:avLst/>
          </a:prstGeom>
          <a:noFill/>
          <a:ln>
            <a:noFill/>
          </a:ln>
        </p:spPr>
      </p:pic>
      <p:sp>
        <p:nvSpPr>
          <p:cNvPr id="283" name="Google Shape;283;p8"/>
          <p:cNvSpPr txBox="1"/>
          <p:nvPr/>
        </p:nvSpPr>
        <p:spPr>
          <a:xfrm>
            <a:off x="724473" y="2007918"/>
            <a:ext cx="8315400" cy="4493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s-ES_tradnl" sz="2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Referirse </a:t>
            </a:r>
            <a:r>
              <a:rPr lang="es-ES_tradnl" sz="220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 Análisis de Situación Simulado (SitAn) proporcionado el Día 1 para completar esta actividad.</a:t>
            </a:r>
            <a:endParaRPr lang="es-ES_tradnl" sz="2200" dirty="0"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endParaRPr lang="es-ES_tradnl" sz="22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s-ES_tradnl" sz="2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Usar </a:t>
            </a:r>
            <a:r>
              <a:rPr lang="es-ES_tradnl" sz="220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 información del SitAn para revisar la </a:t>
            </a:r>
            <a:r>
              <a:rPr lang="es-ES_tradnl" sz="2200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Herramienta de Entrevista </a:t>
            </a:r>
            <a:r>
              <a:rPr lang="es-ES_tradnl" sz="2200" i="1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Estandar</a:t>
            </a:r>
            <a:r>
              <a:rPr lang="es-ES_tradnl" sz="2200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 Informantes Clave sobre </a:t>
            </a:r>
            <a:r>
              <a:rPr lang="es-ES_tradnl" sz="22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Niñez no acompañada y separada</a:t>
            </a:r>
            <a:r>
              <a:rPr lang="es-ES_tradnl" sz="2200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_tradnl" sz="220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y:</a:t>
            </a:r>
            <a:endParaRPr lang="es-ES_tradnl" sz="2200" dirty="0"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endParaRPr lang="es-ES_tradnl" sz="220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873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Calibri"/>
              <a:buAutoNum type="arabicPeriod"/>
            </a:pPr>
            <a:r>
              <a:rPr lang="es-ES_tradnl" sz="220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Identificar quién, dentro de la población descrita en el SitAn, podría ser entrevistado para una </a:t>
            </a:r>
            <a:r>
              <a:rPr lang="es-ES_tradnl" sz="2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Entrevista</a:t>
            </a:r>
            <a:r>
              <a:rPr lang="es-ES_tradnl" sz="220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s-ES_tradnl" sz="2200" dirty="0"/>
          </a:p>
          <a:p>
            <a:pPr marL="457200" marR="0" lvl="0" indent="-3873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Calibri"/>
              <a:buAutoNum type="arabicPeriod"/>
            </a:pPr>
            <a:r>
              <a:rPr lang="es-ES_tradnl" sz="220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Identificar qué cambios deben hacerse para contextualizar la herramienta para su uso en el País X.</a:t>
            </a:r>
            <a:endParaRPr lang="es-ES_tradnl" sz="2200" dirty="0"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endParaRPr lang="es-ES_tradnl" sz="22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s-ES_tradnl" sz="2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Tiempo: </a:t>
            </a:r>
            <a:r>
              <a:rPr lang="es-ES_tradnl" sz="220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 minutos.</a:t>
            </a:r>
            <a:endParaRPr lang="es-ES_tradnl" sz="2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26dfe691a2b_0_0"/>
          <p:cNvSpPr txBox="1">
            <a:spLocks noGrp="1"/>
          </p:cNvSpPr>
          <p:nvPr>
            <p:ph type="title"/>
          </p:nvPr>
        </p:nvSpPr>
        <p:spPr>
          <a:xfrm>
            <a:off x="578568" y="493942"/>
            <a:ext cx="10350914" cy="84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7467D"/>
              </a:buClr>
              <a:buSzPct val="100000"/>
              <a:buFont typeface="Helvetica Neue"/>
              <a:buNone/>
            </a:pPr>
            <a:r>
              <a:rPr lang="es-ES_tradnl" sz="2800" dirty="0">
                <a:solidFill>
                  <a:srgbClr val="97467D"/>
                </a:solidFill>
              </a:rPr>
              <a:t>Recursos de Evaluación Rápida de Protección de la Niñez</a:t>
            </a:r>
            <a:endParaRPr lang="es-ES_tradnl" sz="2800" dirty="0"/>
          </a:p>
        </p:txBody>
      </p:sp>
      <p:sp>
        <p:nvSpPr>
          <p:cNvPr id="289" name="Google Shape;289;g26dfe691a2b_0_0"/>
          <p:cNvSpPr txBox="1"/>
          <p:nvPr/>
        </p:nvSpPr>
        <p:spPr>
          <a:xfrm>
            <a:off x="395536" y="1638458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es-ES_tradnl" sz="2800" b="0" i="0" u="none" strike="noStrike" cap="none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90" name="Google Shape;290;g26dfe691a2b_0_0"/>
          <p:cNvSpPr txBox="1"/>
          <p:nvPr/>
        </p:nvSpPr>
        <p:spPr>
          <a:xfrm>
            <a:off x="250825" y="2529875"/>
            <a:ext cx="5503200" cy="395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27050" marR="0" lvl="0" indent="-5270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4300"/>
              <a:buFont typeface="Arial"/>
              <a:buChar char="•"/>
            </a:pPr>
            <a:r>
              <a:rPr lang="es-ES_tradnl" sz="4300" b="0" i="0" u="sng" strike="noStrike" cap="none" dirty="0">
                <a:solidFill>
                  <a:srgbClr val="1155CC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</a:t>
            </a:r>
            <a:r>
              <a:rPr lang="es-ES_tradnl" sz="4300" u="sng" dirty="0">
                <a:solidFill>
                  <a:srgbClr val="1155CC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aja de Herramientas C</a:t>
            </a:r>
            <a:r>
              <a:rPr lang="es-ES_tradnl" sz="4300" b="0" i="0" u="sng" strike="noStrike" cap="none" dirty="0">
                <a:solidFill>
                  <a:srgbClr val="1155CC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PRA </a:t>
            </a:r>
            <a:endParaRPr lang="es-ES_tradnl" sz="43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71500" marR="0" lvl="0" indent="-298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4300"/>
              <a:buFont typeface="Arial"/>
              <a:buNone/>
            </a:pPr>
            <a:endParaRPr lang="es-ES_tradnl" sz="43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27050" marR="0" lvl="0" indent="-5270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4300"/>
              <a:buFont typeface="Arial"/>
              <a:buChar char="•"/>
            </a:pPr>
            <a:r>
              <a:rPr lang="es-ES_tradnl" sz="4300" b="0" i="0" u="sng" strike="noStrike" cap="none" dirty="0">
                <a:solidFill>
                  <a:srgbClr val="1155CC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Caja de Herramientas Revis</a:t>
            </a:r>
            <a:r>
              <a:rPr lang="es-ES_tradnl" sz="4300" u="sng" dirty="0">
                <a:solidFill>
                  <a:srgbClr val="1155CC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isada C</a:t>
            </a:r>
            <a:r>
              <a:rPr lang="es-ES_tradnl" sz="4300" b="0" i="0" u="sng" strike="noStrike" cap="none" dirty="0">
                <a:solidFill>
                  <a:srgbClr val="1155CC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PRA </a:t>
            </a:r>
            <a:endParaRPr lang="es-ES_tradnl" sz="47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1" name="Google Shape;291;g26dfe691a2b_0_0"/>
          <p:cNvPicPr preferRelativeResize="0"/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69974" y="1780850"/>
            <a:ext cx="1862475" cy="2834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" name="Google Shape;292;g26dfe691a2b_0_0"/>
          <p:cNvPicPr preferRelativeResize="0"/>
          <p:nvPr/>
        </p:nvPicPr>
        <p:blipFill rotWithShape="1"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92854" y="3283200"/>
            <a:ext cx="2129576" cy="3097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3">
      <a:dk1>
        <a:srgbClr val="545554"/>
      </a:dk1>
      <a:lt1>
        <a:srgbClr val="FFFFFF"/>
      </a:lt1>
      <a:dk2>
        <a:srgbClr val="212E3B"/>
      </a:dk2>
      <a:lt2>
        <a:srgbClr val="E7E6E6"/>
      </a:lt2>
      <a:accent1>
        <a:srgbClr val="02628C"/>
      </a:accent1>
      <a:accent2>
        <a:srgbClr val="0388C5"/>
      </a:accent2>
      <a:accent3>
        <a:srgbClr val="97467C"/>
      </a:accent3>
      <a:accent4>
        <a:srgbClr val="94CC7A"/>
      </a:accent4>
      <a:accent5>
        <a:srgbClr val="029FA0"/>
      </a:accent5>
      <a:accent6>
        <a:srgbClr val="405D78"/>
      </a:accent6>
      <a:hlink>
        <a:srgbClr val="67B7DB"/>
      </a:hlink>
      <a:folHlink>
        <a:srgbClr val="36A1D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589</Words>
  <Application>Microsoft Macintosh PowerPoint</Application>
  <PresentationFormat>Widescreen</PresentationFormat>
  <Paragraphs>58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Helvetica Neue</vt:lpstr>
      <vt:lpstr>Office Theme</vt:lpstr>
      <vt:lpstr>PowerPoint Presentation</vt:lpstr>
      <vt:lpstr>PowerPoint Presentation</vt:lpstr>
      <vt:lpstr>PowerPoint Presentation</vt:lpstr>
      <vt:lpstr>PowerPoint Presentation</vt:lpstr>
      <vt:lpstr>Actividad 1: Comunicar los Objetivos de una Evaluación</vt:lpstr>
      <vt:lpstr>PowerPoint Presentation</vt:lpstr>
      <vt:lpstr>Actividad 2 – Elaborar Preguntas para Entrevistas a Informantes Clave</vt:lpstr>
      <vt:lpstr>Recursos de Evaluación Rápida de Protección de la Niñez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Colleen Fitzgerald</dc:creator>
  <cp:lastModifiedBy>Kyra Loat</cp:lastModifiedBy>
  <cp:revision>4</cp:revision>
  <dcterms:created xsi:type="dcterms:W3CDTF">2017-12-20T18:51:03Z</dcterms:created>
  <dcterms:modified xsi:type="dcterms:W3CDTF">2026-05-25T17:05:54Z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0x010100BFE899AF83B04C42AD08B91EA0A3BDD1</vt:lpwstr>
  </property>
  <property fmtid="{D5CDD505-2E9C-101B-9397-08002B2CF9AE}" pid="3" name="Order">
    <vt:r8>154100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</Properties>
</file>